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7" r:id="rId2"/>
    <p:sldId id="259" r:id="rId3"/>
    <p:sldId id="294" r:id="rId4"/>
    <p:sldId id="278" r:id="rId5"/>
    <p:sldId id="261" r:id="rId6"/>
    <p:sldId id="298" r:id="rId7"/>
    <p:sldId id="297" r:id="rId8"/>
    <p:sldId id="285" r:id="rId9"/>
    <p:sldId id="281" r:id="rId10"/>
    <p:sldId id="286" r:id="rId11"/>
    <p:sldId id="279" r:id="rId12"/>
    <p:sldId id="280" r:id="rId13"/>
    <p:sldId id="282" r:id="rId14"/>
    <p:sldId id="283" r:id="rId15"/>
    <p:sldId id="284" r:id="rId16"/>
    <p:sldId id="288" r:id="rId17"/>
    <p:sldId id="293" r:id="rId18"/>
    <p:sldId id="290" r:id="rId19"/>
    <p:sldId id="291" r:id="rId20"/>
    <p:sldId id="292" r:id="rId21"/>
    <p:sldId id="267" r:id="rId22"/>
    <p:sldId id="299" r:id="rId23"/>
    <p:sldId id="300" r:id="rId24"/>
    <p:sldId id="301" r:id="rId25"/>
    <p:sldId id="276" r:id="rId26"/>
    <p:sldId id="302" r:id="rId27"/>
    <p:sldId id="29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C80"/>
    <a:srgbClr val="91282A"/>
    <a:srgbClr val="0A3B61"/>
    <a:srgbClr val="5757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10B65-4872-423A-831C-3A22F3158139}"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CC566-400D-4423-ACEC-C1E4C6C699B1}" type="slidenum">
              <a:rPr lang="en-US" smtClean="0"/>
              <a:t>‹#›</a:t>
            </a:fld>
            <a:endParaRPr lang="en-US"/>
          </a:p>
        </p:txBody>
      </p:sp>
    </p:spTree>
    <p:extLst>
      <p:ext uri="{BB962C8B-B14F-4D97-AF65-F5344CB8AC3E}">
        <p14:creationId xmlns:p14="http://schemas.microsoft.com/office/powerpoint/2010/main" val="15723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236B5-C263-4F82-9C07-C8041864612E}" type="slidenum">
              <a:rPr lang="en-US" smtClean="0"/>
              <a:t>3</a:t>
            </a:fld>
            <a:endParaRPr lang="en-US"/>
          </a:p>
        </p:txBody>
      </p:sp>
    </p:spTree>
    <p:extLst>
      <p:ext uri="{BB962C8B-B14F-4D97-AF65-F5344CB8AC3E}">
        <p14:creationId xmlns:p14="http://schemas.microsoft.com/office/powerpoint/2010/main" val="167224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236B5-C263-4F82-9C07-C8041864612E}" type="slidenum">
              <a:rPr lang="en-US" smtClean="0"/>
              <a:t>16</a:t>
            </a:fld>
            <a:endParaRPr lang="en-US"/>
          </a:p>
        </p:txBody>
      </p:sp>
    </p:spTree>
    <p:extLst>
      <p:ext uri="{BB962C8B-B14F-4D97-AF65-F5344CB8AC3E}">
        <p14:creationId xmlns:p14="http://schemas.microsoft.com/office/powerpoint/2010/main" val="391710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236B5-C263-4F82-9C07-C8041864612E}" type="slidenum">
              <a:rPr lang="en-US" smtClean="0"/>
              <a:t>18</a:t>
            </a:fld>
            <a:endParaRPr lang="en-US"/>
          </a:p>
        </p:txBody>
      </p:sp>
    </p:spTree>
    <p:extLst>
      <p:ext uri="{BB962C8B-B14F-4D97-AF65-F5344CB8AC3E}">
        <p14:creationId xmlns:p14="http://schemas.microsoft.com/office/powerpoint/2010/main" val="159175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236B5-C263-4F82-9C07-C8041864612E}" type="slidenum">
              <a:rPr lang="en-US" smtClean="0"/>
              <a:t>19</a:t>
            </a:fld>
            <a:endParaRPr lang="en-US"/>
          </a:p>
        </p:txBody>
      </p:sp>
    </p:spTree>
    <p:extLst>
      <p:ext uri="{BB962C8B-B14F-4D97-AF65-F5344CB8AC3E}">
        <p14:creationId xmlns:p14="http://schemas.microsoft.com/office/powerpoint/2010/main" val="61161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236B5-C263-4F82-9C07-C8041864612E}" type="slidenum">
              <a:rPr lang="en-US" smtClean="0"/>
              <a:t>20</a:t>
            </a:fld>
            <a:endParaRPr lang="en-US"/>
          </a:p>
        </p:txBody>
      </p:sp>
    </p:spTree>
    <p:extLst>
      <p:ext uri="{BB962C8B-B14F-4D97-AF65-F5344CB8AC3E}">
        <p14:creationId xmlns:p14="http://schemas.microsoft.com/office/powerpoint/2010/main" val="212613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236B5-C263-4F82-9C07-C8041864612E}" type="slidenum">
              <a:rPr lang="en-US" smtClean="0"/>
              <a:t>27</a:t>
            </a:fld>
            <a:endParaRPr lang="en-US"/>
          </a:p>
        </p:txBody>
      </p:sp>
    </p:spTree>
    <p:extLst>
      <p:ext uri="{BB962C8B-B14F-4D97-AF65-F5344CB8AC3E}">
        <p14:creationId xmlns:p14="http://schemas.microsoft.com/office/powerpoint/2010/main" val="3257612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80E0E4-E531-4877-93D2-73684F5A837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1C8A6-2565-4778-9205-6AF3E45BFFD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49216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80E0E4-E531-4877-93D2-73684F5A837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205758470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80E0E4-E531-4877-93D2-73684F5A837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404217757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80E0E4-E531-4877-93D2-73684F5A837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139225939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80E0E4-E531-4877-93D2-73684F5A837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1C8A6-2565-4778-9205-6AF3E45BFFD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25076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280E0E4-E531-4877-93D2-73684F5A837C}"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54622584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80E0E4-E531-4877-93D2-73684F5A837C}"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358096687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80E0E4-E531-4877-93D2-73684F5A837C}"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320658672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280E0E4-E531-4877-93D2-73684F5A837C}" type="datetimeFigureOut">
              <a:rPr lang="en-US" smtClean="0"/>
              <a:t>1/24/2022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197700443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80E0E4-E531-4877-93D2-73684F5A837C}" type="datetimeFigureOut">
              <a:rPr lang="en-US" smtClean="0"/>
              <a:t>1/24/2022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BF1C8A6-2565-4778-9205-6AF3E45BFFD6}" type="slidenum">
              <a:rPr lang="en-US" smtClean="0"/>
              <a:t>‹#›</a:t>
            </a:fld>
            <a:endParaRPr lang="en-US"/>
          </a:p>
        </p:txBody>
      </p:sp>
    </p:spTree>
    <p:extLst>
      <p:ext uri="{BB962C8B-B14F-4D97-AF65-F5344CB8AC3E}">
        <p14:creationId xmlns:p14="http://schemas.microsoft.com/office/powerpoint/2010/main" val="403064540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280E0E4-E531-4877-93D2-73684F5A837C}"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1C8A6-2565-4778-9205-6AF3E45BFFD6}" type="slidenum">
              <a:rPr lang="en-US" smtClean="0"/>
              <a:t>‹#›</a:t>
            </a:fld>
            <a:endParaRPr lang="en-US"/>
          </a:p>
        </p:txBody>
      </p:sp>
    </p:spTree>
    <p:extLst>
      <p:ext uri="{BB962C8B-B14F-4D97-AF65-F5344CB8AC3E}">
        <p14:creationId xmlns:p14="http://schemas.microsoft.com/office/powerpoint/2010/main" val="257432203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280E0E4-E531-4877-93D2-73684F5A837C}" type="datetimeFigureOut">
              <a:rPr lang="en-US" smtClean="0"/>
              <a:t>1/24/2022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BF1C8A6-2565-4778-9205-6AF3E45BFFD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487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fortbendisd.com/jrctc" TargetMode="External"/><Relationship Id="rId7" Type="http://schemas.openxmlformats.org/officeDocument/2006/relationships/hyperlink" Target="mailto:Hasita.Kartick@fortbendisd.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mailto:Laronda.Peace@fortbendisd.com" TargetMode="External"/><Relationship Id="rId5" Type="http://schemas.openxmlformats.org/officeDocument/2006/relationships/hyperlink" Target="mailto:Elizabeth.Guerracanchola@fortbendisd.com" TargetMode="External"/><Relationship Id="rId4" Type="http://schemas.openxmlformats.org/officeDocument/2006/relationships/hyperlink" Target="mailto:Julia.Erdie@fortbendisd.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615" y="1180407"/>
            <a:ext cx="10002646" cy="4163006"/>
          </a:xfrm>
          <a:prstGeom prst="rect">
            <a:avLst/>
          </a:prstGeom>
          <a:solidFill>
            <a:schemeClr val="bg1"/>
          </a:solidFill>
        </p:spPr>
      </p:pic>
    </p:spTree>
    <p:extLst>
      <p:ext uri="{BB962C8B-B14F-4D97-AF65-F5344CB8AC3E}">
        <p14:creationId xmlns:p14="http://schemas.microsoft.com/office/powerpoint/2010/main" val="382651119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3674224" y="133004"/>
            <a:ext cx="8229601" cy="6172201"/>
          </a:xfrm>
          <a:prstGeom prst="rect">
            <a:avLst/>
          </a:prstGeom>
        </p:spPr>
      </p:pic>
      <p:sp>
        <p:nvSpPr>
          <p:cNvPr id="8" name="TextBox 7"/>
          <p:cNvSpPr txBox="1"/>
          <p:nvPr/>
        </p:nvSpPr>
        <p:spPr>
          <a:xfrm>
            <a:off x="980903" y="1330036"/>
            <a:ext cx="2693323" cy="784830"/>
          </a:xfrm>
          <a:prstGeom prst="rect">
            <a:avLst/>
          </a:prstGeom>
          <a:solidFill>
            <a:schemeClr val="bg1"/>
          </a:solidFill>
        </p:spPr>
        <p:txBody>
          <a:bodyPr wrap="square" rtlCol="0">
            <a:spAutoFit/>
          </a:bodyPr>
          <a:lstStyle/>
          <a:p>
            <a:r>
              <a:rPr lang="en-US" sz="4500" dirty="0" smtClean="0"/>
              <a:t>Arts &amp; A/V</a:t>
            </a:r>
            <a:endParaRPr lang="en-US" sz="4500" dirty="0"/>
          </a:p>
        </p:txBody>
      </p:sp>
    </p:spTree>
    <p:extLst>
      <p:ext uri="{BB962C8B-B14F-4D97-AF65-F5344CB8AC3E}">
        <p14:creationId xmlns:p14="http://schemas.microsoft.com/office/powerpoint/2010/main" val="424483692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3108960" y="656707"/>
            <a:ext cx="8933409" cy="5378891"/>
          </a:xfrm>
          <a:prstGeom prst="rect">
            <a:avLst/>
          </a:prstGeom>
        </p:spPr>
      </p:pic>
      <p:sp>
        <p:nvSpPr>
          <p:cNvPr id="8" name="TextBox 7"/>
          <p:cNvSpPr txBox="1"/>
          <p:nvPr/>
        </p:nvSpPr>
        <p:spPr>
          <a:xfrm>
            <a:off x="0" y="257693"/>
            <a:ext cx="3133898" cy="2169825"/>
          </a:xfrm>
          <a:prstGeom prst="rect">
            <a:avLst/>
          </a:prstGeom>
          <a:solidFill>
            <a:schemeClr val="bg1"/>
          </a:solidFill>
        </p:spPr>
        <p:txBody>
          <a:bodyPr wrap="square" rtlCol="0">
            <a:spAutoFit/>
          </a:bodyPr>
          <a:lstStyle/>
          <a:p>
            <a:pPr algn="ctr"/>
            <a:r>
              <a:rPr lang="en-US" sz="4500" dirty="0" smtClean="0"/>
              <a:t>Computer Networking &amp; IT</a:t>
            </a:r>
            <a:endParaRPr lang="en-US" sz="4500" dirty="0"/>
          </a:p>
        </p:txBody>
      </p:sp>
    </p:spTree>
    <p:extLst>
      <p:ext uri="{BB962C8B-B14F-4D97-AF65-F5344CB8AC3E}">
        <p14:creationId xmlns:p14="http://schemas.microsoft.com/office/powerpoint/2010/main" val="369832458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80806" y="0"/>
            <a:ext cx="6874625" cy="6246218"/>
          </a:xfrm>
          <a:prstGeom prst="rect">
            <a:avLst/>
          </a:prstGeom>
        </p:spPr>
      </p:pic>
      <p:sp>
        <p:nvSpPr>
          <p:cNvPr id="8" name="TextBox 7"/>
          <p:cNvSpPr txBox="1"/>
          <p:nvPr/>
        </p:nvSpPr>
        <p:spPr>
          <a:xfrm>
            <a:off x="914399" y="1296784"/>
            <a:ext cx="3466408" cy="784830"/>
          </a:xfrm>
          <a:prstGeom prst="rect">
            <a:avLst/>
          </a:prstGeom>
          <a:solidFill>
            <a:schemeClr val="bg1"/>
          </a:solidFill>
        </p:spPr>
        <p:txBody>
          <a:bodyPr wrap="square" rtlCol="0">
            <a:spAutoFit/>
          </a:bodyPr>
          <a:lstStyle/>
          <a:p>
            <a:r>
              <a:rPr lang="en-US" sz="4500" dirty="0" smtClean="0"/>
              <a:t>Culinary Arts</a:t>
            </a:r>
            <a:endParaRPr lang="en-US" sz="4500" dirty="0"/>
          </a:p>
        </p:txBody>
      </p:sp>
    </p:spTree>
    <p:extLst>
      <p:ext uri="{BB962C8B-B14F-4D97-AF65-F5344CB8AC3E}">
        <p14:creationId xmlns:p14="http://schemas.microsoft.com/office/powerpoint/2010/main" val="880061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3399905" y="-12469"/>
            <a:ext cx="8792095" cy="6302399"/>
          </a:xfrm>
          <a:prstGeom prst="rect">
            <a:avLst/>
          </a:prstGeom>
        </p:spPr>
      </p:pic>
      <p:sp>
        <p:nvSpPr>
          <p:cNvPr id="8" name="TextBox 7"/>
          <p:cNvSpPr txBox="1"/>
          <p:nvPr/>
        </p:nvSpPr>
        <p:spPr>
          <a:xfrm>
            <a:off x="191193" y="0"/>
            <a:ext cx="3208713" cy="2169825"/>
          </a:xfrm>
          <a:prstGeom prst="rect">
            <a:avLst/>
          </a:prstGeom>
          <a:solidFill>
            <a:schemeClr val="bg1"/>
          </a:solidFill>
        </p:spPr>
        <p:txBody>
          <a:bodyPr wrap="square" rtlCol="0">
            <a:spAutoFit/>
          </a:bodyPr>
          <a:lstStyle/>
          <a:p>
            <a:pPr algn="ctr"/>
            <a:r>
              <a:rPr lang="en-US" sz="4500" dirty="0" smtClean="0"/>
              <a:t>Plumbing, Electrical, &amp; HVAC</a:t>
            </a:r>
            <a:endParaRPr lang="en-US" sz="4500" dirty="0"/>
          </a:p>
        </p:txBody>
      </p:sp>
    </p:spTree>
    <p:extLst>
      <p:ext uri="{BB962C8B-B14F-4D97-AF65-F5344CB8AC3E}">
        <p14:creationId xmlns:p14="http://schemas.microsoft.com/office/powerpoint/2010/main" val="295029891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endParaRPr lang="en-US"/>
          </a:p>
        </p:txBody>
      </p:sp>
      <p:sp>
        <p:nvSpPr>
          <p:cNvPr id="8" name="TextBox 7"/>
          <p:cNvSpPr txBox="1"/>
          <p:nvPr/>
        </p:nvSpPr>
        <p:spPr>
          <a:xfrm>
            <a:off x="773084" y="1313409"/>
            <a:ext cx="2693323" cy="784830"/>
          </a:xfrm>
          <a:prstGeom prst="rect">
            <a:avLst/>
          </a:prstGeom>
          <a:solidFill>
            <a:schemeClr val="bg1"/>
          </a:solidFill>
        </p:spPr>
        <p:txBody>
          <a:bodyPr wrap="square" rtlCol="0">
            <a:spAutoFit/>
          </a:bodyPr>
          <a:lstStyle/>
          <a:p>
            <a:pPr algn="ctr"/>
            <a:r>
              <a:rPr lang="en-US" sz="4500" dirty="0" smtClean="0"/>
              <a:t>Welding</a:t>
            </a:r>
            <a:endParaRPr lang="en-US" sz="4500" dirty="0"/>
          </a:p>
        </p:txBody>
      </p:sp>
      <p:pic>
        <p:nvPicPr>
          <p:cNvPr id="10" name="Picture 9"/>
          <p:cNvPicPr>
            <a:picLocks noChangeAspect="1"/>
          </p:cNvPicPr>
          <p:nvPr/>
        </p:nvPicPr>
        <p:blipFill>
          <a:blip r:embed="rId2"/>
          <a:stretch>
            <a:fillRect/>
          </a:stretch>
        </p:blipFill>
        <p:spPr>
          <a:xfrm>
            <a:off x="3469005" y="1645920"/>
            <a:ext cx="7948600" cy="3865505"/>
          </a:xfrm>
          <a:prstGeom prst="rect">
            <a:avLst/>
          </a:prstGeom>
        </p:spPr>
      </p:pic>
    </p:spTree>
    <p:extLst>
      <p:ext uri="{BB962C8B-B14F-4D97-AF65-F5344CB8AC3E}">
        <p14:creationId xmlns:p14="http://schemas.microsoft.com/office/powerpoint/2010/main" val="224941108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738255" y="0"/>
            <a:ext cx="4738255" cy="6317674"/>
          </a:xfrm>
          <a:prstGeom prst="rect">
            <a:avLst/>
          </a:prstGeom>
        </p:spPr>
      </p:pic>
      <p:sp>
        <p:nvSpPr>
          <p:cNvPr id="8" name="TextBox 7"/>
          <p:cNvSpPr txBox="1"/>
          <p:nvPr/>
        </p:nvSpPr>
        <p:spPr>
          <a:xfrm>
            <a:off x="249383" y="1213656"/>
            <a:ext cx="4488873" cy="784830"/>
          </a:xfrm>
          <a:prstGeom prst="rect">
            <a:avLst/>
          </a:prstGeom>
          <a:solidFill>
            <a:schemeClr val="bg1"/>
          </a:solidFill>
        </p:spPr>
        <p:txBody>
          <a:bodyPr wrap="square" rtlCol="0">
            <a:spAutoFit/>
          </a:bodyPr>
          <a:lstStyle/>
          <a:p>
            <a:pPr algn="ctr"/>
            <a:r>
              <a:rPr lang="en-US" sz="4500" dirty="0" smtClean="0"/>
              <a:t>Auto and Diesel </a:t>
            </a:r>
            <a:endParaRPr lang="en-US" sz="4500" dirty="0"/>
          </a:p>
        </p:txBody>
      </p:sp>
    </p:spTree>
    <p:extLst>
      <p:ext uri="{BB962C8B-B14F-4D97-AF65-F5344CB8AC3E}">
        <p14:creationId xmlns:p14="http://schemas.microsoft.com/office/powerpoint/2010/main" val="212418876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065841" y="393280"/>
            <a:ext cx="10515600" cy="138564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solidFill>
                  <a:sysClr val="windowText" lastClr="000000"/>
                </a:solidFill>
                <a:latin typeface="+mn-lt"/>
                <a:ea typeface="Adobe Fan Heiti Std B" panose="020B0700000000000000" pitchFamily="34" charset="-128"/>
              </a:rPr>
              <a:t>Why Reese Center?</a:t>
            </a:r>
          </a:p>
        </p:txBody>
      </p:sp>
      <p:pic>
        <p:nvPicPr>
          <p:cNvPr id="7" name="Picture 6" descr="A large white building&#10;&#10;Description generated with high confidence">
            <a:extLst>
              <a:ext uri="{FF2B5EF4-FFF2-40B4-BE49-F238E27FC236}">
                <a16:creationId xmlns:a16="http://schemas.microsoft.com/office/drawing/2014/main" id="{1643A522-DFDC-4D64-95B8-CC49B9696C0F}"/>
              </a:ext>
            </a:extLst>
          </p:cNvPr>
          <p:cNvPicPr>
            <a:picLocks noChangeAspect="1"/>
          </p:cNvPicPr>
          <p:nvPr/>
        </p:nvPicPr>
        <p:blipFill rotWithShape="1">
          <a:blip r:embed="rId3"/>
          <a:srcRect l="433" t="479" r="577" b="799"/>
          <a:stretch/>
        </p:blipFill>
        <p:spPr>
          <a:xfrm>
            <a:off x="412424" y="256251"/>
            <a:ext cx="3301447" cy="1483793"/>
          </a:xfrm>
          <a:prstGeom prst="rect">
            <a:avLst/>
          </a:prstGeom>
          <a:ln>
            <a:noFill/>
          </a:ln>
          <a:effectLst>
            <a:outerShdw blurRad="292100" dist="139700" dir="2700000" algn="tl" rotWithShape="0">
              <a:srgbClr val="333333">
                <a:alpha val="65000"/>
              </a:srgbClr>
            </a:outerShdw>
          </a:effectLst>
        </p:spPr>
      </p:pic>
      <p:sp>
        <p:nvSpPr>
          <p:cNvPr id="8" name="Content Placeholder 2"/>
          <p:cNvSpPr txBox="1">
            <a:spLocks/>
          </p:cNvSpPr>
          <p:nvPr/>
        </p:nvSpPr>
        <p:spPr>
          <a:xfrm>
            <a:off x="1017003" y="2250831"/>
            <a:ext cx="10515600" cy="440645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sz="3200" dirty="0"/>
              <a:t>Certification opportunities, aligned with industry </a:t>
            </a:r>
          </a:p>
          <a:p>
            <a:pPr marL="514350" indent="-514350">
              <a:buFont typeface="Arial" panose="020B0604020202020204" pitchFamily="34" charset="0"/>
              <a:buAutoNum type="arabicPeriod"/>
            </a:pPr>
            <a:endParaRPr lang="en-US" sz="3200" dirty="0"/>
          </a:p>
          <a:p>
            <a:pPr marL="514350" indent="-514350">
              <a:buFont typeface="Arial" panose="020B0604020202020204" pitchFamily="34" charset="0"/>
              <a:buAutoNum type="arabicPeriod"/>
            </a:pPr>
            <a:r>
              <a:rPr lang="en-US" sz="3200" dirty="0"/>
              <a:t>Potential dual credit/licensure opportunities</a:t>
            </a:r>
          </a:p>
          <a:p>
            <a:pPr marL="514350" indent="-514350">
              <a:buFont typeface="Arial" panose="020B0604020202020204" pitchFamily="34" charset="0"/>
              <a:buAutoNum type="arabicPeriod"/>
            </a:pPr>
            <a:endParaRPr lang="en-US" sz="3200" dirty="0"/>
          </a:p>
          <a:p>
            <a:pPr marL="514350" indent="-514350">
              <a:buFont typeface="Arial" panose="020B0604020202020204" pitchFamily="34" charset="0"/>
              <a:buAutoNum type="arabicPeriod"/>
            </a:pPr>
            <a:r>
              <a:rPr lang="en-US" sz="3200" dirty="0"/>
              <a:t>Real world experiences </a:t>
            </a:r>
          </a:p>
          <a:p>
            <a:pPr marL="514350" indent="-514350">
              <a:buFont typeface="Arial" panose="020B0604020202020204" pitchFamily="34" charset="0"/>
              <a:buAutoNum type="arabicPeriod"/>
            </a:pPr>
            <a:endParaRPr lang="en-US" sz="3200" dirty="0"/>
          </a:p>
          <a:p>
            <a:pPr marL="514350" indent="-514350">
              <a:buFont typeface="Arial" panose="020B0604020202020204" pitchFamily="34" charset="0"/>
              <a:buAutoNum type="arabicPeriod"/>
            </a:pPr>
            <a:r>
              <a:rPr lang="en-US" sz="3200" dirty="0"/>
              <a:t>Work/College/Technical School environment</a:t>
            </a:r>
          </a:p>
          <a:p>
            <a:pPr marL="514350" indent="-514350">
              <a:buFont typeface="Arial" panose="020B0604020202020204" pitchFamily="34" charset="0"/>
              <a:buAutoNum type="arabicPeriod"/>
            </a:pPr>
            <a:endParaRPr lang="en-US" dirty="0"/>
          </a:p>
          <a:p>
            <a:pPr marL="0" indent="0">
              <a:buFont typeface="Arial" panose="020B0604020202020204" pitchFamily="34" charset="0"/>
              <a:buNone/>
            </a:pPr>
            <a:r>
              <a:rPr lang="en-US"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55392068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98516" y="0"/>
            <a:ext cx="11177847" cy="6287540"/>
          </a:xfrm>
          <a:prstGeom prst="rect">
            <a:avLst/>
          </a:prstGeom>
        </p:spPr>
      </p:pic>
    </p:spTree>
    <p:extLst>
      <p:ext uri="{BB962C8B-B14F-4D97-AF65-F5344CB8AC3E}">
        <p14:creationId xmlns:p14="http://schemas.microsoft.com/office/powerpoint/2010/main" val="41211868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849711" y="2353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latin typeface="+mn-lt"/>
                <a:ea typeface="Adobe Fan Heiti Std B" panose="020B0700000000000000" pitchFamily="34" charset="-128"/>
              </a:rPr>
              <a:t>How does it work?</a:t>
            </a:r>
          </a:p>
        </p:txBody>
      </p:sp>
      <p:sp>
        <p:nvSpPr>
          <p:cNvPr id="8" name="Content Placeholder 2"/>
          <p:cNvSpPr txBox="1">
            <a:spLocks/>
          </p:cNvSpPr>
          <p:nvPr/>
        </p:nvSpPr>
        <p:spPr>
          <a:xfrm>
            <a:off x="452061" y="1679170"/>
            <a:ext cx="11328351" cy="4457702"/>
          </a:xfrm>
          <a:prstGeom prst="rect">
            <a:avLst/>
          </a:prstGeom>
          <a:solidFill>
            <a:schemeClr val="bg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AM and PM Rotations/Cohorts</a:t>
            </a:r>
          </a:p>
          <a:p>
            <a:pPr marL="0" indent="0">
              <a:buNone/>
            </a:pPr>
            <a:endParaRPr lang="en-US" sz="4000" dirty="0"/>
          </a:p>
          <a:p>
            <a:r>
              <a:rPr lang="en-US" sz="4000" dirty="0"/>
              <a:t>45 minute periods minimum (certification, dual credit, and licensing)</a:t>
            </a:r>
          </a:p>
          <a:p>
            <a:pPr marL="0" indent="0">
              <a:buNone/>
            </a:pPr>
            <a:endParaRPr lang="en-US" sz="4000" dirty="0"/>
          </a:p>
          <a:p>
            <a:r>
              <a:rPr lang="en-US" sz="4000" dirty="0"/>
              <a:t>3 periods total at Reese</a:t>
            </a:r>
            <a:endParaRPr lang="en-US" sz="3600" dirty="0"/>
          </a:p>
          <a:p>
            <a:pPr marL="0" indent="0">
              <a:buNone/>
            </a:pPr>
            <a:endParaRPr lang="en-US" sz="4000" dirty="0"/>
          </a:p>
          <a:p>
            <a:r>
              <a:rPr lang="en-US" sz="4000" dirty="0"/>
              <a:t>Opportunities to get hours outside of school time for some programs</a:t>
            </a:r>
          </a:p>
          <a:p>
            <a:pPr marL="0" indent="0">
              <a:buNone/>
            </a:pPr>
            <a:r>
              <a:rPr lang="en-US" dirty="0"/>
              <a:t>	</a:t>
            </a:r>
          </a:p>
          <a:p>
            <a:pPr marL="0" indent="0">
              <a:buFont typeface="Arial" panose="020B0604020202020204" pitchFamily="34" charset="0"/>
              <a:buNone/>
            </a:pPr>
            <a:endParaRPr lang="en-US" dirty="0"/>
          </a:p>
        </p:txBody>
      </p:sp>
      <p:sp>
        <p:nvSpPr>
          <p:cNvPr id="2" name="AutoShape 2" descr="Image result for a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a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a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082674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567077" y="1522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latin typeface="Calibri" panose="020F0502020204030204" pitchFamily="34" charset="0"/>
                <a:ea typeface="Adobe Fan Heiti Std B" panose="020B0700000000000000" pitchFamily="34" charset="-128"/>
                <a:cs typeface="Calibri" panose="020F0502020204030204" pitchFamily="34" charset="0"/>
              </a:rPr>
              <a:t>How does it work?</a:t>
            </a:r>
          </a:p>
        </p:txBody>
      </p:sp>
      <p:sp>
        <p:nvSpPr>
          <p:cNvPr id="2" name="AutoShape 2" descr="Image result for a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a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a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1"/>
          <p:cNvSpPr>
            <a:spLocks noGrp="1"/>
          </p:cNvSpPr>
          <p:nvPr>
            <p:ph idx="1"/>
          </p:nvPr>
        </p:nvSpPr>
        <p:spPr>
          <a:xfrm>
            <a:off x="7988530" y="1715011"/>
            <a:ext cx="4073237" cy="4029085"/>
          </a:xfrm>
          <a:solidFill>
            <a:schemeClr val="bg1"/>
          </a:solidFill>
        </p:spPr>
        <p:txBody>
          <a:bodyPr>
            <a:normAutofit/>
          </a:bodyPr>
          <a:lstStyle/>
          <a:p>
            <a:pPr marL="0" indent="0" algn="ctr">
              <a:buNone/>
            </a:pPr>
            <a:r>
              <a:rPr lang="en-US" sz="3000" u="sng" dirty="0"/>
              <a:t>Transportation</a:t>
            </a:r>
          </a:p>
          <a:p>
            <a:pPr algn="r">
              <a:buFont typeface="Wingdings" panose="05000000000000000000" pitchFamily="2" charset="2"/>
              <a:buChar char="§"/>
            </a:pPr>
            <a:r>
              <a:rPr lang="en-US" dirty="0"/>
              <a:t>Students may drive </a:t>
            </a:r>
            <a:r>
              <a:rPr lang="en-US" dirty="0" smtClean="0"/>
              <a:t>(free parking </a:t>
            </a:r>
            <a:r>
              <a:rPr lang="en-US" dirty="0"/>
              <a:t>permit)</a:t>
            </a:r>
          </a:p>
          <a:p>
            <a:pPr algn="r">
              <a:buFont typeface="Wingdings" panose="05000000000000000000" pitchFamily="2" charset="2"/>
              <a:buChar char="§"/>
            </a:pPr>
            <a:endParaRPr lang="en-US" dirty="0"/>
          </a:p>
          <a:p>
            <a:pPr algn="r">
              <a:buFont typeface="Wingdings" panose="05000000000000000000" pitchFamily="2" charset="2"/>
              <a:buChar char="§"/>
            </a:pPr>
            <a:r>
              <a:rPr lang="en-US" dirty="0"/>
              <a:t>Shuttle </a:t>
            </a:r>
            <a:r>
              <a:rPr lang="en-US" dirty="0" smtClean="0"/>
              <a:t>Bus</a:t>
            </a:r>
          </a:p>
          <a:p>
            <a:pPr algn="r">
              <a:buFont typeface="Wingdings" panose="05000000000000000000" pitchFamily="2" charset="2"/>
              <a:buChar char="§"/>
            </a:pPr>
            <a:endParaRPr lang="en-US" dirty="0" smtClean="0"/>
          </a:p>
          <a:p>
            <a:pPr algn="r">
              <a:buFont typeface="Wingdings" panose="05000000000000000000" pitchFamily="2" charset="2"/>
              <a:buChar char="§"/>
            </a:pPr>
            <a:r>
              <a:rPr lang="en-US" dirty="0" smtClean="0"/>
              <a:t>*Schedule subject to change. </a:t>
            </a:r>
            <a:endParaRPr lang="en-US" dirty="0"/>
          </a:p>
          <a:p>
            <a:pPr marL="0" indent="0">
              <a:buNone/>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111" y="1703140"/>
            <a:ext cx="6839400" cy="4507655"/>
          </a:xfrm>
          <a:prstGeom prst="rect">
            <a:avLst/>
          </a:prstGeom>
          <a:solidFill>
            <a:schemeClr val="bg1"/>
          </a:solidFill>
        </p:spPr>
      </p:pic>
    </p:spTree>
    <p:extLst>
      <p:ext uri="{BB962C8B-B14F-4D97-AF65-F5344CB8AC3E}">
        <p14:creationId xmlns:p14="http://schemas.microsoft.com/office/powerpoint/2010/main" val="175929935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2882" y="185409"/>
            <a:ext cx="2450911" cy="1018443"/>
          </a:xfrm>
          <a:prstGeom prst="rect">
            <a:avLst/>
          </a:prstGeom>
        </p:spPr>
      </p:pic>
      <p:pic>
        <p:nvPicPr>
          <p:cNvPr id="2" name="Picture 1"/>
          <p:cNvPicPr>
            <a:picLocks noChangeAspect="1"/>
          </p:cNvPicPr>
          <p:nvPr/>
        </p:nvPicPr>
        <p:blipFill>
          <a:blip r:embed="rId3"/>
          <a:stretch>
            <a:fillRect/>
          </a:stretch>
        </p:blipFill>
        <p:spPr>
          <a:xfrm>
            <a:off x="174568" y="968279"/>
            <a:ext cx="11832089" cy="5316555"/>
          </a:xfrm>
          <a:prstGeom prst="rect">
            <a:avLst/>
          </a:prstGeom>
        </p:spPr>
      </p:pic>
    </p:spTree>
    <p:extLst>
      <p:ext uri="{BB962C8B-B14F-4D97-AF65-F5344CB8AC3E}">
        <p14:creationId xmlns:p14="http://schemas.microsoft.com/office/powerpoint/2010/main" val="234022714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891274" y="2769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latin typeface="Calibri" panose="020F0502020204030204" pitchFamily="34" charset="0"/>
                <a:ea typeface="Adobe Fan Heiti Std B" panose="020B0700000000000000" pitchFamily="34" charset="-128"/>
                <a:cs typeface="Calibri" panose="020F0502020204030204" pitchFamily="34" charset="0"/>
              </a:rPr>
              <a:t>Uniform Requirements</a:t>
            </a:r>
          </a:p>
        </p:txBody>
      </p:sp>
      <p:sp>
        <p:nvSpPr>
          <p:cNvPr id="8" name="Content Placeholder 2"/>
          <p:cNvSpPr txBox="1">
            <a:spLocks/>
          </p:cNvSpPr>
          <p:nvPr/>
        </p:nvSpPr>
        <p:spPr>
          <a:xfrm>
            <a:off x="1017003" y="2098590"/>
            <a:ext cx="10515600" cy="44064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Century Gothic" panose="020B0502020202020204" pitchFamily="34" charset="0"/>
            </a:endParaRPr>
          </a:p>
          <a:p>
            <a:pPr marL="0" indent="0">
              <a:buFont typeface="Arial" panose="020B0604020202020204" pitchFamily="34" charset="0"/>
              <a:buNone/>
            </a:pPr>
            <a:endParaRPr lang="en-US" dirty="0"/>
          </a:p>
        </p:txBody>
      </p:sp>
      <p:sp>
        <p:nvSpPr>
          <p:cNvPr id="2" name="TextBox 1"/>
          <p:cNvSpPr txBox="1"/>
          <p:nvPr/>
        </p:nvSpPr>
        <p:spPr>
          <a:xfrm>
            <a:off x="395799" y="1638984"/>
            <a:ext cx="11120179" cy="2308324"/>
          </a:xfrm>
          <a:prstGeom prst="rect">
            <a:avLst/>
          </a:prstGeom>
          <a:solidFill>
            <a:schemeClr val="bg1"/>
          </a:solidFill>
        </p:spPr>
        <p:txBody>
          <a:bodyPr wrap="square" rtlCol="0">
            <a:spAutoFit/>
          </a:bodyPr>
          <a:lstStyle/>
          <a:p>
            <a:r>
              <a:rPr lang="en-US" sz="2100" b="1" u="sng" dirty="0"/>
              <a:t>Monday – </a:t>
            </a:r>
            <a:r>
              <a:rPr lang="en-US" sz="2100" b="1" u="sng" dirty="0" smtClean="0"/>
              <a:t>Friday</a:t>
            </a:r>
            <a:endParaRPr lang="en-US" sz="2100" b="1" u="sng" dirty="0"/>
          </a:p>
          <a:p>
            <a:r>
              <a:rPr lang="en-US" sz="2100" dirty="0"/>
              <a:t>Students expected to wear program-specific uniforms to class daily for all 3 periods.</a:t>
            </a:r>
          </a:p>
          <a:p>
            <a:endParaRPr lang="en-US" sz="2100" dirty="0"/>
          </a:p>
          <a:p>
            <a:r>
              <a:rPr lang="en-US" sz="2100" b="1" u="sng" dirty="0" smtClean="0"/>
              <a:t>Home </a:t>
            </a:r>
            <a:r>
              <a:rPr lang="en-US" sz="2100" b="1" u="sng" dirty="0"/>
              <a:t>Campus Spirit Days</a:t>
            </a:r>
          </a:p>
          <a:p>
            <a:r>
              <a:rPr lang="en-US" sz="2100" dirty="0"/>
              <a:t>Program dress is still required at Reese Center on home campus spirit days, </a:t>
            </a:r>
            <a:r>
              <a:rPr lang="en-US" sz="2100" dirty="0" smtClean="0"/>
              <a:t>such </a:t>
            </a:r>
            <a:r>
              <a:rPr lang="en-US" sz="2100" dirty="0"/>
              <a:t>as Homecoming, Red Ribbon Week, etc. </a:t>
            </a:r>
          </a:p>
          <a:p>
            <a:endParaRPr lang="en-US" dirty="0"/>
          </a:p>
        </p:txBody>
      </p:sp>
    </p:spTree>
    <p:extLst>
      <p:ext uri="{BB962C8B-B14F-4D97-AF65-F5344CB8AC3E}">
        <p14:creationId xmlns:p14="http://schemas.microsoft.com/office/powerpoint/2010/main" val="94625737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0546" y="177007"/>
            <a:ext cx="9006351" cy="5952860"/>
          </a:xfrm>
          <a:prstGeom prst="rect">
            <a:avLst/>
          </a:prstGeom>
        </p:spPr>
      </p:pic>
    </p:spTree>
    <p:extLst>
      <p:ext uri="{BB962C8B-B14F-4D97-AF65-F5344CB8AC3E}">
        <p14:creationId xmlns:p14="http://schemas.microsoft.com/office/powerpoint/2010/main" val="196304364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1850496" y="400902"/>
            <a:ext cx="8868304" cy="5628672"/>
          </a:xfrm>
          <a:prstGeom prst="rect">
            <a:avLst/>
          </a:prstGeom>
        </p:spPr>
      </p:pic>
    </p:spTree>
    <p:extLst>
      <p:ext uri="{BB962C8B-B14F-4D97-AF65-F5344CB8AC3E}">
        <p14:creationId xmlns:p14="http://schemas.microsoft.com/office/powerpoint/2010/main" val="258938008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2252749" y="85832"/>
            <a:ext cx="8345978" cy="6131656"/>
          </a:xfrm>
          <a:prstGeom prst="rect">
            <a:avLst/>
          </a:prstGeom>
        </p:spPr>
      </p:pic>
    </p:spTree>
    <p:extLst>
      <p:ext uri="{BB962C8B-B14F-4D97-AF65-F5344CB8AC3E}">
        <p14:creationId xmlns:p14="http://schemas.microsoft.com/office/powerpoint/2010/main" val="245061791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1497251" y="282636"/>
            <a:ext cx="9418320" cy="5912140"/>
          </a:xfrm>
          <a:prstGeom prst="rect">
            <a:avLst/>
          </a:prstGeom>
        </p:spPr>
      </p:pic>
    </p:spTree>
    <p:extLst>
      <p:ext uri="{BB962C8B-B14F-4D97-AF65-F5344CB8AC3E}">
        <p14:creationId xmlns:p14="http://schemas.microsoft.com/office/powerpoint/2010/main" val="208622739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7157" y="1903615"/>
            <a:ext cx="10058400" cy="4430991"/>
          </a:xfrm>
          <a:solidFill>
            <a:schemeClr val="bg1"/>
          </a:solidFill>
        </p:spPr>
        <p:txBody>
          <a:bodyPr>
            <a:normAutofit/>
          </a:bodyPr>
          <a:lstStyle/>
          <a:p>
            <a:pPr marL="0" indent="0" algn="ctr">
              <a:buNone/>
            </a:pPr>
            <a:r>
              <a:rPr lang="en-US" sz="3600" b="1" dirty="0"/>
              <a:t>James Reese Career and Technical Center</a:t>
            </a:r>
          </a:p>
          <a:p>
            <a:pPr marL="0" indent="0" algn="ctr">
              <a:buNone/>
            </a:pPr>
            <a:r>
              <a:rPr lang="en-US" sz="3600" b="1" dirty="0" smtClean="0"/>
              <a:t>Experience </a:t>
            </a:r>
            <a:r>
              <a:rPr lang="en-US" sz="3600" b="1" dirty="0"/>
              <a:t>Night</a:t>
            </a:r>
          </a:p>
          <a:p>
            <a:pPr marL="0" indent="0" algn="ctr">
              <a:buNone/>
            </a:pPr>
            <a:r>
              <a:rPr lang="en-US" sz="3600" b="1" dirty="0" smtClean="0"/>
              <a:t>February 10th</a:t>
            </a:r>
            <a:endParaRPr lang="en-US" sz="3600" b="1" dirty="0"/>
          </a:p>
          <a:p>
            <a:pPr marL="0" indent="0" algn="ctr">
              <a:buNone/>
            </a:pPr>
            <a:r>
              <a:rPr lang="en-US" sz="3600" b="1" dirty="0"/>
              <a:t>6:00-8:00 </a:t>
            </a:r>
            <a:r>
              <a:rPr lang="en-US" sz="3600" b="1" dirty="0" smtClean="0"/>
              <a:t>pm</a:t>
            </a:r>
            <a:endParaRPr lang="en-US" sz="3600" b="1" dirty="0"/>
          </a:p>
          <a:p>
            <a:pPr marL="0" indent="0" algn="ctr">
              <a:buNone/>
            </a:pPr>
            <a:endParaRPr lang="en-US" sz="3600" b="1" dirty="0"/>
          </a:p>
          <a:p>
            <a:pPr marL="0" indent="0" algn="ctr">
              <a:buNone/>
            </a:pPr>
            <a:r>
              <a:rPr lang="en-US" sz="3600" b="1" dirty="0"/>
              <a:t>@</a:t>
            </a:r>
            <a:r>
              <a:rPr lang="en-US" sz="3600" b="1" dirty="0" err="1"/>
              <a:t>CTEReeseCenter</a:t>
            </a:r>
            <a:endParaRPr lang="en-US" sz="3600" b="1" dirty="0"/>
          </a:p>
          <a:p>
            <a:pPr marL="0" indent="0">
              <a:buNone/>
            </a:pPr>
            <a:endParaRPr lang="en-US" sz="2400" dirty="0"/>
          </a:p>
          <a:p>
            <a:pPr lvl="1"/>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91" y="4863225"/>
            <a:ext cx="1334157" cy="1147375"/>
          </a:xfrm>
          <a:prstGeom prst="rect">
            <a:avLst/>
          </a:prstGeom>
        </p:spPr>
      </p:pic>
      <p:sp>
        <p:nvSpPr>
          <p:cNvPr id="4" name="Title 1"/>
          <p:cNvSpPr txBox="1">
            <a:spLocks/>
          </p:cNvSpPr>
          <p:nvPr/>
        </p:nvSpPr>
        <p:spPr>
          <a:xfrm>
            <a:off x="108065" y="149629"/>
            <a:ext cx="11812386" cy="1637607"/>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Current 8</a:t>
            </a:r>
            <a:r>
              <a:rPr lang="en-US" sz="6000" b="1" baseline="30000"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th</a:t>
            </a:r>
            <a:r>
              <a:rPr lang="en-US" sz="6000"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-11</a:t>
            </a:r>
            <a:r>
              <a:rPr lang="en-US" sz="6000" b="1" baseline="30000"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th</a:t>
            </a:r>
            <a:r>
              <a:rPr lang="en-US" sz="6000"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 Graders are invited to attend!</a:t>
            </a:r>
            <a:endParaRPr lang="en-US" sz="6000" b="1" dirty="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endParaRPr>
          </a:p>
        </p:txBody>
      </p:sp>
    </p:spTree>
    <p:extLst>
      <p:ext uri="{BB962C8B-B14F-4D97-AF65-F5344CB8AC3E}">
        <p14:creationId xmlns:p14="http://schemas.microsoft.com/office/powerpoint/2010/main" val="409645688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607511"/>
          </a:xfrm>
          <a:solidFill>
            <a:schemeClr val="bg1"/>
          </a:solidFill>
        </p:spPr>
        <p:txBody>
          <a:bodyPr>
            <a:normAutofit/>
          </a:bodyPr>
          <a:lstStyle/>
          <a:p>
            <a:pPr algn="ctr"/>
            <a:r>
              <a:rPr lang="en-US"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Application Window</a:t>
            </a:r>
            <a:br>
              <a:rPr lang="en-US"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br>
            <a:r>
              <a:rPr lang="en-US"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January 18</a:t>
            </a:r>
            <a:r>
              <a:rPr lang="en-US" b="1" baseline="30000"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th</a:t>
            </a:r>
            <a:r>
              <a:rPr lang="en-US"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 – February 18</a:t>
            </a:r>
            <a:r>
              <a:rPr lang="en-US" b="1" baseline="30000"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th</a:t>
            </a:r>
            <a:r>
              <a:rPr lang="en-US" b="1" dirty="0" smtClean="0">
                <a:solidFill>
                  <a:schemeClr val="accent2"/>
                </a:solidFill>
                <a:latin typeface="Lucida Calligraphy" panose="03010101010101010101" pitchFamily="66" charset="0"/>
                <a:ea typeface="Adobe Fan Heiti Std B" panose="020B0700000000000000" pitchFamily="34" charset="-128"/>
                <a:cs typeface="Calibri" panose="020F0502020204030204" pitchFamily="34" charset="0"/>
              </a:rPr>
              <a:t> </a:t>
            </a:r>
            <a:endParaRPr lang="en-US" dirty="0"/>
          </a:p>
        </p:txBody>
      </p:sp>
      <p:pic>
        <p:nvPicPr>
          <p:cNvPr id="4" name="Content Placeholder 3"/>
          <p:cNvPicPr>
            <a:picLocks noGrp="1" noChangeAspect="1"/>
          </p:cNvPicPr>
          <p:nvPr>
            <p:ph idx="1"/>
          </p:nvPr>
        </p:nvPicPr>
        <p:blipFill>
          <a:blip r:embed="rId2"/>
          <a:stretch>
            <a:fillRect/>
          </a:stretch>
        </p:blipFill>
        <p:spPr>
          <a:xfrm>
            <a:off x="2076994" y="1867989"/>
            <a:ext cx="7589520" cy="4470271"/>
          </a:xfrm>
          <a:prstGeom prst="rect">
            <a:avLst/>
          </a:prstGeom>
        </p:spPr>
      </p:pic>
    </p:spTree>
    <p:extLst>
      <p:ext uri="{BB962C8B-B14F-4D97-AF65-F5344CB8AC3E}">
        <p14:creationId xmlns:p14="http://schemas.microsoft.com/office/powerpoint/2010/main" val="106253697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p:nvSpPr>
        <p:spPr>
          <a:xfrm>
            <a:off x="184692" y="2602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smtClean="0">
                <a:latin typeface="+mn-lt"/>
                <a:ea typeface="Adobe Fan Heiti Std B" panose="020B0700000000000000" pitchFamily="34" charset="-128"/>
              </a:rPr>
              <a:t>Campus Information</a:t>
            </a:r>
            <a:endParaRPr lang="en-US" sz="4500" dirty="0">
              <a:latin typeface="+mn-lt"/>
              <a:ea typeface="Adobe Fan Heiti Std B" panose="020B0700000000000000" pitchFamily="34" charset="-128"/>
            </a:endParaRPr>
          </a:p>
        </p:txBody>
      </p:sp>
      <p:sp>
        <p:nvSpPr>
          <p:cNvPr id="2" name="TextBox 1"/>
          <p:cNvSpPr txBox="1"/>
          <p:nvPr/>
        </p:nvSpPr>
        <p:spPr>
          <a:xfrm>
            <a:off x="784806" y="1564033"/>
            <a:ext cx="10705514" cy="3785652"/>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dirty="0" smtClean="0"/>
              <a:t>JRCTC Website – </a:t>
            </a:r>
            <a:r>
              <a:rPr lang="en-US" sz="2400" dirty="0" smtClean="0">
                <a:hlinkClick r:id="rId3"/>
              </a:rPr>
              <a:t>www.fortbendisd.com/jrctc</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Twitter – @CTEReeseCenter</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Dr. Julia Erdie– Principal – </a:t>
            </a:r>
            <a:r>
              <a:rPr lang="en-US" sz="2400" dirty="0" smtClean="0">
                <a:hlinkClick r:id="rId4"/>
              </a:rPr>
              <a:t>Julia.Erdie@fortbendisd.com</a:t>
            </a:r>
            <a:endParaRPr lang="en-US" sz="2400" dirty="0" smtClean="0"/>
          </a:p>
          <a:p>
            <a:pPr marL="342900" indent="-342900">
              <a:buFont typeface="Arial" panose="020B0604020202020204" pitchFamily="34" charset="0"/>
              <a:buChar char="•"/>
            </a:pPr>
            <a:r>
              <a:rPr lang="en-US" sz="2400" dirty="0" smtClean="0"/>
              <a:t>Elizabeth G. Canchola – Associate/Asst. Principal – </a:t>
            </a:r>
            <a:r>
              <a:rPr lang="en-US" sz="2400" dirty="0" smtClean="0">
                <a:hlinkClick r:id="rId5"/>
              </a:rPr>
              <a:t>Elizabeth.Guerracanchola@fortbendisd.com</a:t>
            </a:r>
            <a:endParaRPr lang="en-US" sz="2400" dirty="0" smtClean="0"/>
          </a:p>
          <a:p>
            <a:pPr marL="800100" lvl="1" indent="-342900">
              <a:buFont typeface="Arial" panose="020B0604020202020204" pitchFamily="34" charset="0"/>
              <a:buChar char="•"/>
            </a:pPr>
            <a:r>
              <a:rPr lang="en-US" sz="2400" dirty="0" smtClean="0"/>
              <a:t>LaRonda Peace – Campus Secretary – </a:t>
            </a:r>
            <a:r>
              <a:rPr lang="en-US" sz="2400" dirty="0" smtClean="0">
                <a:hlinkClick r:id="rId6"/>
              </a:rPr>
              <a:t>Laronda.Peace@fortbendisd.com</a:t>
            </a:r>
            <a:endParaRPr lang="en-US" sz="2400" dirty="0" smtClean="0"/>
          </a:p>
          <a:p>
            <a:pPr marL="800100" lvl="1" indent="-342900">
              <a:buFont typeface="Arial" panose="020B0604020202020204" pitchFamily="34" charset="0"/>
              <a:buChar char="•"/>
            </a:pPr>
            <a:r>
              <a:rPr lang="en-US" sz="2400" dirty="0"/>
              <a:t>Hasita Kartick – </a:t>
            </a:r>
            <a:r>
              <a:rPr lang="en-US" sz="2400" dirty="0" smtClean="0"/>
              <a:t>Attendance Clerk &amp; Secretary – </a:t>
            </a:r>
            <a:r>
              <a:rPr lang="en-US" sz="2400" dirty="0" smtClean="0">
                <a:hlinkClick r:id="rId7"/>
              </a:rPr>
              <a:t>Hasita.Kartick@fortbendisd.com</a:t>
            </a:r>
            <a:endParaRPr lang="en-US" sz="2400" dirty="0" smtClean="0"/>
          </a:p>
        </p:txBody>
      </p:sp>
    </p:spTree>
    <p:extLst>
      <p:ext uri="{BB962C8B-B14F-4D97-AF65-F5344CB8AC3E}">
        <p14:creationId xmlns:p14="http://schemas.microsoft.com/office/powerpoint/2010/main" val="335025676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708" y="2783318"/>
            <a:ext cx="10515600" cy="1484317"/>
          </a:xfrm>
        </p:spPr>
        <p:txBody>
          <a:bodyPr>
            <a:normAutofit/>
          </a:bodyPr>
          <a:lstStyle/>
          <a:p>
            <a:pPr marL="0" indent="0" algn="ctr">
              <a:buNone/>
            </a:pPr>
            <a:r>
              <a:rPr lang="en-US" sz="2600" dirty="0" smtClean="0"/>
              <a:t>Fort Bend ISD Career and Technical Education (CTE) provides every student with </a:t>
            </a:r>
            <a:r>
              <a:rPr lang="en-US" sz="2600" dirty="0" smtClean="0">
                <a:solidFill>
                  <a:srgbClr val="993366"/>
                </a:solidFill>
              </a:rPr>
              <a:t>challenging career pathways </a:t>
            </a:r>
            <a:r>
              <a:rPr lang="en-US" sz="2600" dirty="0" smtClean="0"/>
              <a:t>utilizing </a:t>
            </a:r>
            <a:r>
              <a:rPr lang="en-US" sz="2600" dirty="0" smtClean="0">
                <a:solidFill>
                  <a:srgbClr val="772761"/>
                </a:solidFill>
              </a:rPr>
              <a:t>real world</a:t>
            </a:r>
            <a:r>
              <a:rPr lang="en-US" sz="2600" dirty="0" smtClean="0"/>
              <a:t> practices and </a:t>
            </a:r>
            <a:r>
              <a:rPr lang="en-US" sz="2600" dirty="0" smtClean="0">
                <a:solidFill>
                  <a:srgbClr val="993366"/>
                </a:solidFill>
              </a:rPr>
              <a:t>evolving skill sets, attitudes, and behaviors</a:t>
            </a:r>
            <a:r>
              <a:rPr lang="en-US" sz="2600" dirty="0" smtClean="0"/>
              <a:t>.</a:t>
            </a:r>
          </a:p>
          <a:p>
            <a:pPr marL="0" indent="0">
              <a:buNone/>
            </a:pPr>
            <a:endParaRPr lang="en-US" i="1" dirty="0"/>
          </a:p>
          <a:p>
            <a:pPr marL="0" indent="0">
              <a:buNone/>
            </a:pPr>
            <a:endParaRPr lang="en-US" dirty="0"/>
          </a:p>
        </p:txBody>
      </p:sp>
      <p:sp>
        <p:nvSpPr>
          <p:cNvPr id="12" name="Title 1"/>
          <p:cNvSpPr txBox="1">
            <a:spLocks/>
          </p:cNvSpPr>
          <p:nvPr/>
        </p:nvSpPr>
        <p:spPr>
          <a:xfrm>
            <a:off x="819779" y="18086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dirty="0" smtClean="0">
                <a:latin typeface="+mn-lt"/>
                <a:ea typeface="Adobe Fan Heiti Std B" panose="020B0700000000000000" pitchFamily="34" charset="-128"/>
              </a:rPr>
              <a:t>CTE Mission Statement:</a:t>
            </a:r>
            <a:endParaRPr lang="en-US" sz="5000" dirty="0">
              <a:latin typeface="+mn-lt"/>
              <a:ea typeface="Adobe Fan Heiti Std B" panose="020B0700000000000000" pitchFamily="34" charset="-128"/>
            </a:endParaRPr>
          </a:p>
        </p:txBody>
      </p:sp>
      <p:pic>
        <p:nvPicPr>
          <p:cNvPr id="7" name="Picture 6" descr="A large white building&#10;&#10;Description generated with high confidence">
            <a:extLst>
              <a:ext uri="{FF2B5EF4-FFF2-40B4-BE49-F238E27FC236}">
                <a16:creationId xmlns:a16="http://schemas.microsoft.com/office/drawing/2014/main" id="{1643A522-DFDC-4D64-95B8-CC49B9696C0F}"/>
              </a:ext>
            </a:extLst>
          </p:cNvPr>
          <p:cNvPicPr>
            <a:picLocks noChangeAspect="1"/>
          </p:cNvPicPr>
          <p:nvPr/>
        </p:nvPicPr>
        <p:blipFill rotWithShape="1">
          <a:blip r:embed="rId3"/>
          <a:srcRect l="433" t="479" r="577" b="799"/>
          <a:stretch/>
        </p:blipFill>
        <p:spPr>
          <a:xfrm>
            <a:off x="412424" y="256251"/>
            <a:ext cx="3301447" cy="1483793"/>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19463" y="6334624"/>
            <a:ext cx="9556377" cy="738664"/>
          </a:xfrm>
          <a:prstGeom prst="rect">
            <a:avLst/>
          </a:prstGeom>
          <a:noFill/>
        </p:spPr>
        <p:txBody>
          <a:bodyPr wrap="square" rtlCol="0">
            <a:spAutoFit/>
          </a:bodyPr>
          <a:lstStyle/>
          <a:p>
            <a:r>
              <a:rPr lang="en-US" sz="1200" dirty="0"/>
              <a:t>It is the policy of this school district not to discriminate on the basis of gender, race, handicap, color, or national origin in its educational and vocational programs, activities, or employment as required by title IX, Section 504, and title VI.</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363" y="362989"/>
            <a:ext cx="2460565" cy="1025236"/>
          </a:xfrm>
          <a:prstGeom prst="rect">
            <a:avLst/>
          </a:prstGeom>
        </p:spPr>
      </p:pic>
      <p:sp>
        <p:nvSpPr>
          <p:cNvPr id="9" name="Content Placeholder 2"/>
          <p:cNvSpPr txBox="1">
            <a:spLocks/>
          </p:cNvSpPr>
          <p:nvPr/>
        </p:nvSpPr>
        <p:spPr>
          <a:xfrm>
            <a:off x="954249" y="5163671"/>
            <a:ext cx="10515600" cy="914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Empowering students with </a:t>
            </a:r>
            <a:r>
              <a:rPr lang="en-US" sz="2600" dirty="0">
                <a:solidFill>
                  <a:srgbClr val="993366"/>
                </a:solidFill>
              </a:rPr>
              <a:t>life-long skills today </a:t>
            </a:r>
            <a:r>
              <a:rPr lang="en-US" sz="2600" dirty="0"/>
              <a:t>to become </a:t>
            </a:r>
            <a:r>
              <a:rPr lang="en-US" sz="2600" dirty="0">
                <a:solidFill>
                  <a:srgbClr val="993366"/>
                </a:solidFill>
              </a:rPr>
              <a:t>industry leaders tomorrow</a:t>
            </a:r>
          </a:p>
          <a:p>
            <a:pPr marL="0" indent="0" algn="ctr">
              <a:buNone/>
            </a:pPr>
            <a:endParaRPr lang="en-US" sz="2600" dirty="0">
              <a:latin typeface="Century Gothic" panose="020B0502020202020204" pitchFamily="34" charset="0"/>
            </a:endParaRPr>
          </a:p>
        </p:txBody>
      </p:sp>
      <p:sp>
        <p:nvSpPr>
          <p:cNvPr id="10" name="Title 1"/>
          <p:cNvSpPr txBox="1">
            <a:spLocks/>
          </p:cNvSpPr>
          <p:nvPr/>
        </p:nvSpPr>
        <p:spPr>
          <a:xfrm>
            <a:off x="1008038" y="4320988"/>
            <a:ext cx="10515600" cy="107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dirty="0" smtClean="0">
                <a:latin typeface="+mn-lt"/>
                <a:ea typeface="Adobe Fan Heiti Std B" panose="020B0700000000000000" pitchFamily="34" charset="-128"/>
              </a:rPr>
              <a:t>JRCTC Mission Statement:</a:t>
            </a:r>
            <a:endParaRPr lang="en-US" sz="5000" dirty="0">
              <a:latin typeface="+mn-lt"/>
              <a:ea typeface="Adobe Fan Heiti Std B" panose="020B0700000000000000" pitchFamily="34" charset="-128"/>
            </a:endParaRPr>
          </a:p>
        </p:txBody>
      </p:sp>
    </p:spTree>
    <p:extLst>
      <p:ext uri="{BB962C8B-B14F-4D97-AF65-F5344CB8AC3E}">
        <p14:creationId xmlns:p14="http://schemas.microsoft.com/office/powerpoint/2010/main" val="265619795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9" y="200740"/>
            <a:ext cx="10515600" cy="1325563"/>
          </a:xfrm>
        </p:spPr>
        <p:txBody>
          <a:bodyPr>
            <a:normAutofit/>
          </a:bodyPr>
          <a:lstStyle/>
          <a:p>
            <a:pPr algn="ctr"/>
            <a:r>
              <a:rPr lang="en-US" sz="4500" dirty="0">
                <a:solidFill>
                  <a:schemeClr val="tx1"/>
                </a:solidFill>
                <a:latin typeface="+mn-lt"/>
              </a:rPr>
              <a:t>What is the James Reese Career and </a:t>
            </a:r>
            <a:br>
              <a:rPr lang="en-US" sz="4500" dirty="0">
                <a:solidFill>
                  <a:schemeClr val="tx1"/>
                </a:solidFill>
                <a:latin typeface="+mn-lt"/>
              </a:rPr>
            </a:br>
            <a:r>
              <a:rPr lang="en-US" sz="4500" dirty="0">
                <a:solidFill>
                  <a:schemeClr val="tx1"/>
                </a:solidFill>
                <a:latin typeface="+mn-lt"/>
              </a:rPr>
              <a:t>Technical Center?</a:t>
            </a:r>
          </a:p>
        </p:txBody>
      </p:sp>
      <p:sp>
        <p:nvSpPr>
          <p:cNvPr id="3" name="Content Placeholder 2"/>
          <p:cNvSpPr>
            <a:spLocks noGrp="1"/>
          </p:cNvSpPr>
          <p:nvPr>
            <p:ph idx="1"/>
          </p:nvPr>
        </p:nvSpPr>
        <p:spPr>
          <a:xfrm>
            <a:off x="473529" y="1619788"/>
            <a:ext cx="11244942" cy="4583294"/>
          </a:xfrm>
          <a:solidFill>
            <a:schemeClr val="bg1"/>
          </a:solidFill>
        </p:spPr>
        <p:txBody>
          <a:bodyPr>
            <a:normAutofit/>
          </a:bodyPr>
          <a:lstStyle/>
          <a:p>
            <a:r>
              <a:rPr lang="en-US" sz="2400" dirty="0"/>
              <a:t>Central site/campus for specialty Career and Technical Education (CTE) courses located at intersect of University Boulevard and Chatham </a:t>
            </a:r>
            <a:r>
              <a:rPr lang="en-US" sz="2400" dirty="0" smtClean="0"/>
              <a:t>Avenue.</a:t>
            </a:r>
            <a:endParaRPr lang="en-US" sz="2400" dirty="0"/>
          </a:p>
          <a:p>
            <a:r>
              <a:rPr lang="en-US" sz="2400" dirty="0"/>
              <a:t>New, state-of-the-art facility </a:t>
            </a:r>
            <a:r>
              <a:rPr lang="en-US" sz="2400" dirty="0" smtClean="0"/>
              <a:t>opened </a:t>
            </a:r>
            <a:r>
              <a:rPr lang="en-US" sz="2400" dirty="0"/>
              <a:t>in Fall </a:t>
            </a:r>
            <a:r>
              <a:rPr lang="en-US" sz="2400" dirty="0" smtClean="0"/>
              <a:t>2019.</a:t>
            </a:r>
            <a:endParaRPr lang="en-US" sz="2400" dirty="0"/>
          </a:p>
        </p:txBody>
      </p:sp>
      <p:pic>
        <p:nvPicPr>
          <p:cNvPr id="8" name="Picture 7"/>
          <p:cNvPicPr>
            <a:picLocks noChangeAspect="1"/>
          </p:cNvPicPr>
          <p:nvPr/>
        </p:nvPicPr>
        <p:blipFill>
          <a:blip r:embed="rId2"/>
          <a:stretch>
            <a:fillRect/>
          </a:stretch>
        </p:blipFill>
        <p:spPr>
          <a:xfrm>
            <a:off x="2684028" y="3143968"/>
            <a:ext cx="6458068" cy="2989226"/>
          </a:xfrm>
          <a:prstGeom prst="rect">
            <a:avLst/>
          </a:prstGeom>
        </p:spPr>
      </p:pic>
    </p:spTree>
    <p:extLst>
      <p:ext uri="{BB962C8B-B14F-4D97-AF65-F5344CB8AC3E}">
        <p14:creationId xmlns:p14="http://schemas.microsoft.com/office/powerpoint/2010/main" val="77412946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447" y="124056"/>
            <a:ext cx="10515600" cy="1325563"/>
          </a:xfrm>
          <a:solidFill>
            <a:schemeClr val="bg1"/>
          </a:solidFill>
        </p:spPr>
        <p:txBody>
          <a:bodyPr>
            <a:normAutofit fontScale="90000"/>
          </a:bodyPr>
          <a:lstStyle/>
          <a:p>
            <a:pPr algn="ctr"/>
            <a:r>
              <a:rPr lang="en-US" sz="4500" dirty="0" smtClean="0">
                <a:solidFill>
                  <a:schemeClr val="tx1"/>
                </a:solidFill>
                <a:latin typeface="+mn-lt"/>
              </a:rPr>
              <a:t>What pathway and course opportunities will be  </a:t>
            </a:r>
            <a:r>
              <a:rPr lang="en-US" sz="4500" dirty="0">
                <a:solidFill>
                  <a:schemeClr val="tx1"/>
                </a:solidFill>
                <a:latin typeface="+mn-lt"/>
              </a:rPr>
              <a:t/>
            </a:r>
            <a:br>
              <a:rPr lang="en-US" sz="4500" dirty="0">
                <a:solidFill>
                  <a:schemeClr val="tx1"/>
                </a:solidFill>
                <a:latin typeface="+mn-lt"/>
              </a:rPr>
            </a:br>
            <a:r>
              <a:rPr lang="en-US" sz="4500" dirty="0">
                <a:solidFill>
                  <a:schemeClr val="tx1"/>
                </a:solidFill>
                <a:latin typeface="+mn-lt"/>
              </a:rPr>
              <a:t>available at the Reese </a:t>
            </a:r>
            <a:r>
              <a:rPr lang="en-US" sz="4500" dirty="0" smtClean="0">
                <a:solidFill>
                  <a:schemeClr val="tx1"/>
                </a:solidFill>
                <a:latin typeface="+mn-lt"/>
              </a:rPr>
              <a:t>Center?</a:t>
            </a:r>
            <a:endParaRPr lang="en-US" sz="4500" dirty="0">
              <a:solidFill>
                <a:schemeClr val="tx1"/>
              </a:solidFill>
              <a:latin typeface="+mn-lt"/>
            </a:endParaRPr>
          </a:p>
        </p:txBody>
      </p:sp>
      <p:sp>
        <p:nvSpPr>
          <p:cNvPr id="3" name="Content Placeholder 2"/>
          <p:cNvSpPr>
            <a:spLocks noGrp="1"/>
          </p:cNvSpPr>
          <p:nvPr>
            <p:ph idx="1"/>
          </p:nvPr>
        </p:nvSpPr>
        <p:spPr>
          <a:xfrm>
            <a:off x="838200" y="1654233"/>
            <a:ext cx="10515600" cy="4579165"/>
          </a:xfrm>
          <a:solidFill>
            <a:schemeClr val="bg1"/>
          </a:solidFill>
        </p:spPr>
        <p:txBody>
          <a:bodyPr numCol="2">
            <a:normAutofit/>
          </a:bodyPr>
          <a:lstStyle/>
          <a:p>
            <a:pPr lvl="1"/>
            <a:r>
              <a:rPr lang="en-US" dirty="0" smtClean="0"/>
              <a:t>Animal Science Pathway</a:t>
            </a:r>
          </a:p>
          <a:p>
            <a:pPr lvl="2"/>
            <a:r>
              <a:rPr lang="en-US" dirty="0" smtClean="0"/>
              <a:t>Vet Med</a:t>
            </a:r>
          </a:p>
          <a:p>
            <a:pPr lvl="2"/>
            <a:endParaRPr lang="en-US" dirty="0" smtClean="0"/>
          </a:p>
          <a:p>
            <a:pPr lvl="1"/>
            <a:r>
              <a:rPr lang="en-US" dirty="0" smtClean="0"/>
              <a:t>Education and Training</a:t>
            </a:r>
          </a:p>
          <a:p>
            <a:pPr lvl="2"/>
            <a:r>
              <a:rPr lang="en-US" dirty="0" smtClean="0"/>
              <a:t>Instructional Practices</a:t>
            </a:r>
          </a:p>
          <a:p>
            <a:pPr lvl="2"/>
            <a:r>
              <a:rPr lang="en-US" dirty="0" smtClean="0"/>
              <a:t>Practicum in Education and Training</a:t>
            </a:r>
          </a:p>
          <a:p>
            <a:pPr lvl="2"/>
            <a:endParaRPr lang="en-US" dirty="0" smtClean="0"/>
          </a:p>
          <a:p>
            <a:pPr lvl="1"/>
            <a:r>
              <a:rPr lang="en-US" dirty="0" smtClean="0"/>
              <a:t>Healthcare Therapeutic Pathway</a:t>
            </a:r>
          </a:p>
          <a:p>
            <a:pPr lvl="2"/>
            <a:r>
              <a:rPr lang="en-US" dirty="0" smtClean="0"/>
              <a:t>Practicum in Health Science</a:t>
            </a:r>
          </a:p>
          <a:p>
            <a:pPr lvl="1"/>
            <a:endParaRPr lang="en-US" dirty="0" smtClean="0"/>
          </a:p>
          <a:p>
            <a:pPr lvl="1"/>
            <a:r>
              <a:rPr lang="en-US" dirty="0" smtClean="0"/>
              <a:t>Digital Communications Pathway</a:t>
            </a:r>
          </a:p>
          <a:p>
            <a:pPr lvl="2"/>
            <a:r>
              <a:rPr lang="en-US" dirty="0" smtClean="0"/>
              <a:t>Audio/Video Production I + Lab</a:t>
            </a:r>
          </a:p>
          <a:p>
            <a:pPr lvl="2"/>
            <a:r>
              <a:rPr lang="en-US" dirty="0" smtClean="0"/>
              <a:t>Audio/Video Production II + Lab</a:t>
            </a:r>
          </a:p>
          <a:p>
            <a:pPr lvl="2"/>
            <a:endParaRPr lang="en-US" dirty="0" smtClean="0"/>
          </a:p>
          <a:p>
            <a:pPr lvl="2"/>
            <a:endParaRPr lang="en-US" dirty="0"/>
          </a:p>
          <a:p>
            <a:pPr lvl="1"/>
            <a:r>
              <a:rPr lang="en-US" dirty="0" smtClean="0"/>
              <a:t>Culinary Arts Pathway</a:t>
            </a:r>
          </a:p>
          <a:p>
            <a:pPr lvl="2"/>
            <a:r>
              <a:rPr lang="en-US" dirty="0" smtClean="0"/>
              <a:t>Culinary Arts</a:t>
            </a:r>
          </a:p>
          <a:p>
            <a:pPr lvl="2"/>
            <a:r>
              <a:rPr lang="en-US" dirty="0" smtClean="0"/>
              <a:t>Advanced Culinary Arts</a:t>
            </a:r>
          </a:p>
          <a:p>
            <a:pPr lvl="2"/>
            <a:r>
              <a:rPr lang="en-US" dirty="0" smtClean="0"/>
              <a:t>Practicum in Culinary Arts</a:t>
            </a:r>
          </a:p>
          <a:p>
            <a:pPr lvl="2"/>
            <a:endParaRPr lang="en-US" dirty="0" smtClean="0"/>
          </a:p>
          <a:p>
            <a:pPr lvl="1"/>
            <a:r>
              <a:rPr lang="en-US" dirty="0" smtClean="0"/>
              <a:t>HVAC and Sheet Metal Pathway</a:t>
            </a:r>
          </a:p>
          <a:p>
            <a:pPr lvl="2"/>
            <a:r>
              <a:rPr lang="en-US" dirty="0" smtClean="0"/>
              <a:t>Principles of Construction</a:t>
            </a:r>
          </a:p>
          <a:p>
            <a:pPr lvl="2"/>
            <a:r>
              <a:rPr lang="en-US" dirty="0" smtClean="0"/>
              <a:t>HVAC I</a:t>
            </a:r>
          </a:p>
          <a:p>
            <a:pPr lvl="2"/>
            <a:r>
              <a:rPr lang="en-US" dirty="0" smtClean="0"/>
              <a:t>HVAC II</a:t>
            </a:r>
          </a:p>
          <a:p>
            <a:pPr lvl="2"/>
            <a:endParaRPr lang="en-US" dirty="0" smtClean="0"/>
          </a:p>
          <a:p>
            <a:pPr lvl="1"/>
            <a:r>
              <a:rPr lang="en-US" dirty="0" smtClean="0"/>
              <a:t>Electrical Pathway</a:t>
            </a:r>
          </a:p>
          <a:p>
            <a:pPr lvl="2"/>
            <a:r>
              <a:rPr lang="en-US" dirty="0" smtClean="0"/>
              <a:t>Principles of Construction</a:t>
            </a:r>
          </a:p>
          <a:p>
            <a:pPr lvl="2"/>
            <a:r>
              <a:rPr lang="en-US" dirty="0" smtClean="0"/>
              <a:t>Electrical I</a:t>
            </a:r>
          </a:p>
          <a:p>
            <a:pPr lvl="2"/>
            <a:r>
              <a:rPr lang="en-US" dirty="0" smtClean="0"/>
              <a:t>Electrical II</a:t>
            </a:r>
          </a:p>
          <a:p>
            <a:pPr marL="457200" lvl="1" indent="0">
              <a:buNone/>
            </a:pPr>
            <a:endParaRPr lang="en-US" dirty="0"/>
          </a:p>
        </p:txBody>
      </p:sp>
    </p:spTree>
    <p:extLst>
      <p:ext uri="{BB962C8B-B14F-4D97-AF65-F5344CB8AC3E}">
        <p14:creationId xmlns:p14="http://schemas.microsoft.com/office/powerpoint/2010/main" val="150902900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655" y="0"/>
            <a:ext cx="10058400" cy="1450757"/>
          </a:xfrm>
        </p:spPr>
        <p:txBody>
          <a:bodyPr>
            <a:normAutofit/>
          </a:bodyPr>
          <a:lstStyle/>
          <a:p>
            <a:pPr algn="ctr"/>
            <a:r>
              <a:rPr lang="en-US" sz="4500" dirty="0">
                <a:latin typeface="+mn-lt"/>
              </a:rPr>
              <a:t>What pathway and course opportunities will </a:t>
            </a:r>
            <a:r>
              <a:rPr lang="en-US" sz="4500" dirty="0" smtClean="0">
                <a:latin typeface="+mn-lt"/>
              </a:rPr>
              <a:t>be available </a:t>
            </a:r>
            <a:r>
              <a:rPr lang="en-US" sz="4500" dirty="0">
                <a:latin typeface="+mn-lt"/>
              </a:rPr>
              <a:t>at the Reese Center?</a:t>
            </a:r>
          </a:p>
        </p:txBody>
      </p:sp>
      <p:sp>
        <p:nvSpPr>
          <p:cNvPr id="3" name="Content Placeholder 2"/>
          <p:cNvSpPr>
            <a:spLocks noGrp="1"/>
          </p:cNvSpPr>
          <p:nvPr>
            <p:ph idx="1"/>
          </p:nvPr>
        </p:nvSpPr>
        <p:spPr>
          <a:xfrm>
            <a:off x="1064029" y="1496291"/>
            <a:ext cx="10058400" cy="4729941"/>
          </a:xfrm>
          <a:solidFill>
            <a:schemeClr val="bg1"/>
          </a:solidFill>
        </p:spPr>
        <p:txBody>
          <a:bodyPr numCol="2">
            <a:normAutofit lnSpcReduction="10000"/>
          </a:bodyPr>
          <a:lstStyle/>
          <a:p>
            <a:pPr lvl="1"/>
            <a:r>
              <a:rPr lang="en-US" dirty="0"/>
              <a:t>Business Management Pathway</a:t>
            </a:r>
          </a:p>
          <a:p>
            <a:pPr lvl="2"/>
            <a:r>
              <a:rPr lang="en-US" dirty="0"/>
              <a:t>Career </a:t>
            </a:r>
            <a:r>
              <a:rPr lang="en-US" dirty="0" smtClean="0"/>
              <a:t>Prep</a:t>
            </a:r>
          </a:p>
          <a:p>
            <a:pPr lvl="2"/>
            <a:endParaRPr lang="en-US" dirty="0"/>
          </a:p>
          <a:p>
            <a:pPr lvl="1"/>
            <a:r>
              <a:rPr lang="en-US" dirty="0"/>
              <a:t>Marketing &amp; Sales Pathway</a:t>
            </a:r>
          </a:p>
          <a:p>
            <a:pPr lvl="2"/>
            <a:r>
              <a:rPr lang="en-US" dirty="0"/>
              <a:t>Career </a:t>
            </a:r>
            <a:r>
              <a:rPr lang="en-US" dirty="0" smtClean="0"/>
              <a:t>Prep</a:t>
            </a:r>
          </a:p>
          <a:p>
            <a:pPr lvl="2"/>
            <a:endParaRPr lang="en-US" dirty="0"/>
          </a:p>
          <a:p>
            <a:pPr lvl="1"/>
            <a:r>
              <a:rPr lang="en-US" dirty="0"/>
              <a:t>Architectural Design Pathway</a:t>
            </a:r>
          </a:p>
          <a:p>
            <a:pPr lvl="2"/>
            <a:r>
              <a:rPr lang="en-US" dirty="0"/>
              <a:t>Career </a:t>
            </a:r>
            <a:r>
              <a:rPr lang="en-US" dirty="0" smtClean="0"/>
              <a:t>Prep</a:t>
            </a:r>
          </a:p>
          <a:p>
            <a:pPr lvl="2"/>
            <a:endParaRPr lang="en-US" dirty="0"/>
          </a:p>
          <a:p>
            <a:pPr lvl="1"/>
            <a:r>
              <a:rPr lang="en-US" dirty="0"/>
              <a:t>Cosmetology Pathway</a:t>
            </a:r>
          </a:p>
          <a:p>
            <a:pPr lvl="2"/>
            <a:r>
              <a:rPr lang="en-US" dirty="0"/>
              <a:t>Principles of Cosmetology</a:t>
            </a:r>
          </a:p>
          <a:p>
            <a:pPr lvl="2"/>
            <a:r>
              <a:rPr lang="en-US" dirty="0"/>
              <a:t>Cosmetology I</a:t>
            </a:r>
          </a:p>
          <a:p>
            <a:pPr lvl="2"/>
            <a:r>
              <a:rPr lang="en-US" dirty="0"/>
              <a:t>Cosmetology </a:t>
            </a:r>
            <a:r>
              <a:rPr lang="en-US" dirty="0" smtClean="0"/>
              <a:t>II</a:t>
            </a:r>
          </a:p>
          <a:p>
            <a:pPr lvl="2"/>
            <a:endParaRPr lang="en-US" dirty="0"/>
          </a:p>
          <a:p>
            <a:pPr lvl="1"/>
            <a:r>
              <a:rPr lang="en-US" dirty="0"/>
              <a:t>Networking Systems Pathway</a:t>
            </a:r>
          </a:p>
          <a:p>
            <a:pPr lvl="2"/>
            <a:r>
              <a:rPr lang="en-US" dirty="0"/>
              <a:t>Principles of Information Technology</a:t>
            </a:r>
          </a:p>
          <a:p>
            <a:pPr lvl="2"/>
            <a:r>
              <a:rPr lang="en-US" dirty="0"/>
              <a:t>Computer Maintenance + Lab</a:t>
            </a:r>
          </a:p>
          <a:p>
            <a:pPr lvl="2"/>
            <a:r>
              <a:rPr lang="en-US" dirty="0"/>
              <a:t>Networking + </a:t>
            </a:r>
            <a:r>
              <a:rPr lang="en-US" dirty="0" smtClean="0"/>
              <a:t>Lab</a:t>
            </a:r>
          </a:p>
          <a:p>
            <a:pPr lvl="1"/>
            <a:r>
              <a:rPr lang="en-US" dirty="0" smtClean="0"/>
              <a:t>Welding Pathway</a:t>
            </a:r>
          </a:p>
          <a:p>
            <a:pPr lvl="2"/>
            <a:r>
              <a:rPr lang="en-US" dirty="0" smtClean="0"/>
              <a:t>Introduction to Welding</a:t>
            </a:r>
          </a:p>
          <a:p>
            <a:pPr lvl="2"/>
            <a:r>
              <a:rPr lang="en-US" dirty="0" smtClean="0"/>
              <a:t>Welding I</a:t>
            </a:r>
          </a:p>
          <a:p>
            <a:pPr lvl="2"/>
            <a:r>
              <a:rPr lang="en-US" dirty="0" smtClean="0"/>
              <a:t>Welding II</a:t>
            </a:r>
          </a:p>
          <a:p>
            <a:pPr lvl="2"/>
            <a:endParaRPr lang="en-US" dirty="0"/>
          </a:p>
          <a:p>
            <a:pPr lvl="1"/>
            <a:r>
              <a:rPr lang="en-US" dirty="0" smtClean="0"/>
              <a:t>Automotive Pathway</a:t>
            </a:r>
          </a:p>
          <a:p>
            <a:pPr lvl="2"/>
            <a:r>
              <a:rPr lang="en-US" dirty="0" smtClean="0"/>
              <a:t>Automotive Technology I</a:t>
            </a:r>
          </a:p>
          <a:p>
            <a:pPr lvl="2"/>
            <a:r>
              <a:rPr lang="en-US" dirty="0" smtClean="0"/>
              <a:t>Automotive Technology II</a:t>
            </a:r>
          </a:p>
          <a:p>
            <a:pPr lvl="2"/>
            <a:r>
              <a:rPr lang="en-US" dirty="0" smtClean="0"/>
              <a:t>Practicum in Transportation Systems</a:t>
            </a:r>
          </a:p>
          <a:p>
            <a:pPr lvl="2"/>
            <a:endParaRPr lang="en-US" dirty="0"/>
          </a:p>
          <a:p>
            <a:pPr lvl="1"/>
            <a:r>
              <a:rPr lang="en-US" dirty="0" smtClean="0"/>
              <a:t>Diesel and Heavy Equipment Pathway</a:t>
            </a:r>
          </a:p>
          <a:p>
            <a:pPr lvl="2"/>
            <a:r>
              <a:rPr lang="en-US" dirty="0" smtClean="0"/>
              <a:t>Diesel I</a:t>
            </a:r>
          </a:p>
          <a:p>
            <a:pPr lvl="2"/>
            <a:r>
              <a:rPr lang="en-US" dirty="0" smtClean="0"/>
              <a:t>Diesel II</a:t>
            </a:r>
          </a:p>
          <a:p>
            <a:pPr lvl="2"/>
            <a:r>
              <a:rPr lang="en-US" dirty="0" smtClean="0"/>
              <a:t>Practicum in Transportation Systems</a:t>
            </a:r>
            <a:endParaRPr lang="en-US" dirty="0"/>
          </a:p>
          <a:p>
            <a:endParaRPr lang="en-US" dirty="0"/>
          </a:p>
        </p:txBody>
      </p:sp>
    </p:spTree>
    <p:extLst>
      <p:ext uri="{BB962C8B-B14F-4D97-AF65-F5344CB8AC3E}">
        <p14:creationId xmlns:p14="http://schemas.microsoft.com/office/powerpoint/2010/main" val="95856932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091" y="382385"/>
            <a:ext cx="10058400" cy="773084"/>
          </a:xfrm>
        </p:spPr>
        <p:txBody>
          <a:bodyPr/>
          <a:lstStyle/>
          <a:p>
            <a:pPr algn="ctr"/>
            <a:r>
              <a:rPr lang="en-US" dirty="0" smtClean="0">
                <a:latin typeface="+mn-lt"/>
              </a:rPr>
              <a:t>Emergency Services Pathway</a:t>
            </a:r>
            <a:endParaRPr lang="en-US" dirty="0">
              <a:latin typeface="+mn-lt"/>
            </a:endParaRPr>
          </a:p>
        </p:txBody>
      </p:sp>
      <p:sp>
        <p:nvSpPr>
          <p:cNvPr id="3" name="Content Placeholder 2"/>
          <p:cNvSpPr>
            <a:spLocks noGrp="1"/>
          </p:cNvSpPr>
          <p:nvPr>
            <p:ph idx="1"/>
          </p:nvPr>
        </p:nvSpPr>
        <p:spPr>
          <a:xfrm>
            <a:off x="1097280" y="1562793"/>
            <a:ext cx="10058400" cy="4306301"/>
          </a:xfrm>
          <a:solidFill>
            <a:schemeClr val="bg1"/>
          </a:solidFill>
        </p:spPr>
        <p:txBody>
          <a:bodyPr/>
          <a:lstStyle/>
          <a:p>
            <a:r>
              <a:rPr lang="en-US" dirty="0" smtClean="0"/>
              <a:t>Home Campus Prerequisites: </a:t>
            </a:r>
          </a:p>
          <a:p>
            <a:pPr>
              <a:buFont typeface="Wingdings" panose="05000000000000000000" pitchFamily="2" charset="2"/>
              <a:buChar char="§"/>
            </a:pPr>
            <a:r>
              <a:rPr lang="en-US" dirty="0" smtClean="0"/>
              <a:t>9</a:t>
            </a:r>
            <a:r>
              <a:rPr lang="en-US" baseline="30000" dirty="0" smtClean="0"/>
              <a:t>th</a:t>
            </a:r>
            <a:r>
              <a:rPr lang="en-US" dirty="0" smtClean="0"/>
              <a:t>: Principles of Law and Public</a:t>
            </a:r>
          </a:p>
          <a:p>
            <a:pPr>
              <a:buFont typeface="Wingdings" panose="05000000000000000000" pitchFamily="2" charset="2"/>
              <a:buChar char="§"/>
            </a:pPr>
            <a:r>
              <a:rPr lang="en-US" dirty="0" smtClean="0"/>
              <a:t>10</a:t>
            </a:r>
            <a:r>
              <a:rPr lang="en-US" baseline="30000" dirty="0" smtClean="0"/>
              <a:t>th</a:t>
            </a:r>
            <a:r>
              <a:rPr lang="en-US" dirty="0" smtClean="0"/>
              <a:t>: Disaster Response</a:t>
            </a:r>
          </a:p>
          <a:p>
            <a:endParaRPr lang="en-US" dirty="0"/>
          </a:p>
          <a:p>
            <a:r>
              <a:rPr lang="en-US" dirty="0"/>
              <a:t>Reese courses 2023-2024</a:t>
            </a:r>
          </a:p>
          <a:p>
            <a:pPr>
              <a:buFont typeface="Wingdings" panose="05000000000000000000" pitchFamily="2" charset="2"/>
              <a:buChar char="§"/>
            </a:pPr>
            <a:r>
              <a:rPr lang="en-US" dirty="0" smtClean="0"/>
              <a:t>Anatomy &amp; Physiology</a:t>
            </a:r>
          </a:p>
          <a:p>
            <a:pPr>
              <a:buFont typeface="Wingdings" panose="05000000000000000000" pitchFamily="2" charset="2"/>
              <a:buChar char="§"/>
            </a:pPr>
            <a:r>
              <a:rPr lang="en-US" dirty="0" smtClean="0"/>
              <a:t>Emergency Medical Technician-Basic</a:t>
            </a:r>
          </a:p>
          <a:p>
            <a:pPr>
              <a:buFont typeface="Wingdings" panose="05000000000000000000" pitchFamily="2" charset="2"/>
              <a:buChar char="§"/>
            </a:pPr>
            <a:r>
              <a:rPr lang="en-US" dirty="0" smtClean="0"/>
              <a:t>Practicum in Law, Public Safety, Corrections, and Security</a:t>
            </a:r>
          </a:p>
          <a:p>
            <a:endParaRPr lang="en-US" dirty="0"/>
          </a:p>
        </p:txBody>
      </p:sp>
    </p:spTree>
    <p:extLst>
      <p:ext uri="{BB962C8B-B14F-4D97-AF65-F5344CB8AC3E}">
        <p14:creationId xmlns:p14="http://schemas.microsoft.com/office/powerpoint/2010/main" val="145027047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93512" y="498202"/>
            <a:ext cx="9803978" cy="5470336"/>
          </a:xfrm>
          <a:prstGeom prst="rect">
            <a:avLst/>
          </a:prstGeom>
        </p:spPr>
      </p:pic>
    </p:spTree>
    <p:extLst>
      <p:ext uri="{BB962C8B-B14F-4D97-AF65-F5344CB8AC3E}">
        <p14:creationId xmlns:p14="http://schemas.microsoft.com/office/powerpoint/2010/main" val="398274695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51841" y="116379"/>
            <a:ext cx="5889934" cy="6143105"/>
          </a:xfrm>
          <a:prstGeom prst="rect">
            <a:avLst/>
          </a:prstGeom>
          <a:solidFill>
            <a:schemeClr val="bg1"/>
          </a:solidFill>
        </p:spPr>
      </p:pic>
      <p:sp>
        <p:nvSpPr>
          <p:cNvPr id="8" name="TextBox 7"/>
          <p:cNvSpPr txBox="1"/>
          <p:nvPr/>
        </p:nvSpPr>
        <p:spPr>
          <a:xfrm>
            <a:off x="872836" y="1221970"/>
            <a:ext cx="3266903" cy="784830"/>
          </a:xfrm>
          <a:prstGeom prst="rect">
            <a:avLst/>
          </a:prstGeom>
          <a:solidFill>
            <a:schemeClr val="bg1"/>
          </a:solidFill>
        </p:spPr>
        <p:txBody>
          <a:bodyPr wrap="square" rtlCol="0">
            <a:spAutoFit/>
          </a:bodyPr>
          <a:lstStyle/>
          <a:p>
            <a:r>
              <a:rPr lang="en-US" sz="4500" dirty="0" smtClean="0"/>
              <a:t>Cosmetology</a:t>
            </a:r>
            <a:endParaRPr lang="en-US" sz="4500" dirty="0"/>
          </a:p>
        </p:txBody>
      </p:sp>
    </p:spTree>
    <p:extLst>
      <p:ext uri="{BB962C8B-B14F-4D97-AF65-F5344CB8AC3E}">
        <p14:creationId xmlns:p14="http://schemas.microsoft.com/office/powerpoint/2010/main" val="287912499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3150</TotalTime>
  <Words>579</Words>
  <Application>Microsoft Office PowerPoint</Application>
  <PresentationFormat>Widescreen</PresentationFormat>
  <Paragraphs>142</Paragraphs>
  <Slides>27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Adobe Fan Heiti Std B</vt:lpstr>
      <vt:lpstr>Arial</vt:lpstr>
      <vt:lpstr>Calibri</vt:lpstr>
      <vt:lpstr>Calibri Light</vt:lpstr>
      <vt:lpstr>Century Gothic</vt:lpstr>
      <vt:lpstr>Lucida Calligraphy</vt:lpstr>
      <vt:lpstr>Wingdings</vt:lpstr>
      <vt:lpstr>Retrospect</vt:lpstr>
      <vt:lpstr>PowerPoint Presentation</vt:lpstr>
      <vt:lpstr>PowerPoint Presentation</vt:lpstr>
      <vt:lpstr>PowerPoint Presentation</vt:lpstr>
      <vt:lpstr>What is the James Reese Career and  Technical Center?</vt:lpstr>
      <vt:lpstr>What pathway and course opportunities will be   available at the Reese Center?</vt:lpstr>
      <vt:lpstr>What pathway and course opportunities will be available at the Reese Center?</vt:lpstr>
      <vt:lpstr>Emergency Services Pathway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Window January 18th – February 18th </vt:lpstr>
      <vt:lpstr>PowerPoint Presentation</vt:lpstr>
    </vt:vector>
  </TitlesOfParts>
  <Company>Fort Bend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Watassek, Meredith</dc:creator>
  <cp:lastModifiedBy>Guerra-Canchola, Elizabeth</cp:lastModifiedBy>
  <cp:revision>67</cp:revision>
  <dcterms:created xsi:type="dcterms:W3CDTF">2018-09-30T16:54:57Z</dcterms:created>
  <dcterms:modified xsi:type="dcterms:W3CDTF">2022-01-24T18:24:54Z</dcterms:modified>
</cp:coreProperties>
</file>